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487" r:id="rId2"/>
    <p:sldId id="463" r:id="rId3"/>
    <p:sldId id="488" r:id="rId4"/>
    <p:sldId id="489" r:id="rId5"/>
    <p:sldId id="490" r:id="rId6"/>
    <p:sldId id="491" r:id="rId7"/>
    <p:sldId id="492" r:id="rId8"/>
    <p:sldId id="493" r:id="rId9"/>
    <p:sldId id="494" r:id="rId10"/>
    <p:sldId id="495" r:id="rId11"/>
    <p:sldId id="496" r:id="rId12"/>
    <p:sldId id="497" r:id="rId13"/>
    <p:sldId id="398" r:id="rId14"/>
    <p:sldId id="411" r:id="rId15"/>
    <p:sldId id="465" r:id="rId16"/>
    <p:sldId id="464" r:id="rId17"/>
    <p:sldId id="412" r:id="rId18"/>
    <p:sldId id="419" r:id="rId19"/>
    <p:sldId id="420" r:id="rId20"/>
    <p:sldId id="414" r:id="rId21"/>
    <p:sldId id="466" r:id="rId22"/>
    <p:sldId id="486" r:id="rId23"/>
    <p:sldId id="482" r:id="rId24"/>
    <p:sldId id="399" r:id="rId25"/>
    <p:sldId id="409" r:id="rId26"/>
    <p:sldId id="483" r:id="rId27"/>
    <p:sldId id="4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365840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23</a:t>
            </a:fld>
            <a:endParaRPr lang="en-US" dirty="0"/>
          </a:p>
        </p:txBody>
      </p:sp>
    </p:spTree>
    <p:extLst>
      <p:ext uri="{BB962C8B-B14F-4D97-AF65-F5344CB8AC3E}">
        <p14:creationId xmlns:p14="http://schemas.microsoft.com/office/powerpoint/2010/main" val="389815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27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997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6/CDS%20Hierarchy%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6/End%20to%20End%20S4%20HANA%20Scenario%20for%20OVP.t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16</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5381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Consumption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50038" y="1355135"/>
            <a:ext cx="7552381" cy="4942857"/>
          </a:xfrm>
          <a:prstGeom prst="rect">
            <a:avLst/>
          </a:prstGeom>
        </p:spPr>
      </p:pic>
    </p:spTree>
    <p:extLst>
      <p:ext uri="{BB962C8B-B14F-4D97-AF65-F5344CB8AC3E}">
        <p14:creationId xmlns:p14="http://schemas.microsoft.com/office/powerpoint/2010/main" val="3700819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Check Hierarchy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04179" y="1407884"/>
            <a:ext cx="7605333" cy="5078095"/>
          </a:xfrm>
          <a:prstGeom prst="rect">
            <a:avLst/>
          </a:prstGeom>
        </p:spPr>
      </p:pic>
    </p:spTree>
    <p:extLst>
      <p:ext uri="{BB962C8B-B14F-4D97-AF65-F5344CB8AC3E}">
        <p14:creationId xmlns:p14="http://schemas.microsoft.com/office/powerpoint/2010/main" val="3918375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7" name="Rectangle 6"/>
          <p:cNvSpPr/>
          <p:nvPr/>
        </p:nvSpPr>
        <p:spPr>
          <a:xfrm>
            <a:off x="460545" y="1028343"/>
            <a:ext cx="11559175" cy="400110"/>
          </a:xfrm>
          <a:prstGeom prst="rect">
            <a:avLst/>
          </a:prstGeom>
        </p:spPr>
        <p:txBody>
          <a:bodyPr wrap="square">
            <a:spAutoFit/>
          </a:bodyPr>
          <a:lstStyle/>
          <a:p>
            <a:r>
              <a:rPr lang="en-US" sz="2000" dirty="0" smtClean="0">
                <a:solidFill>
                  <a:srgbClr val="3C3C3C"/>
                </a:solidFill>
                <a:hlinkClick r:id="rId3"/>
              </a:rPr>
              <a:t>CDS Hierarchy Scenario</a:t>
            </a:r>
            <a:endParaRPr lang="en-US" sz="2000" dirty="0" smtClean="0">
              <a:solidFill>
                <a:srgbClr val="3C3C3C"/>
              </a:solidFill>
            </a:endParaRPr>
          </a:p>
        </p:txBody>
      </p:sp>
      <p:pic>
        <p:nvPicPr>
          <p:cNvPr id="5124" name="Picture 4" descr="pict-organizational-chart-company's-organizational-chart.png-diagram-flowchart-example  - missmongolnep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41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946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t>
            </a:r>
            <a:r>
              <a:rPr lang="en-US" sz="3600" b="1" dirty="0">
                <a:latin typeface="Cooper Black" panose="0208090404030B020404" pitchFamily="18" charset="0"/>
              </a:rPr>
              <a:t>F</a:t>
            </a:r>
            <a:r>
              <a:rPr lang="en-US" sz="3600" b="1" dirty="0" smtClean="0">
                <a:latin typeface="Cooper Black" panose="0208090404030B020404" pitchFamily="18" charset="0"/>
              </a:rPr>
              <a:t>iori app on top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1656102" y="1353562"/>
            <a:ext cx="8216000" cy="5112000"/>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ding Fil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l="15835"/>
          <a:stretch/>
        </p:blipFill>
        <p:spPr bwMode="auto">
          <a:xfrm>
            <a:off x="79513" y="780506"/>
            <a:ext cx="5018468"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Annotation File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5167909" y="2492923"/>
            <a:ext cx="2942857" cy="3019048"/>
          </a:xfrm>
          <a:prstGeom prst="rect">
            <a:avLst/>
          </a:prstGeom>
        </p:spPr>
      </p:pic>
      <p:sp>
        <p:nvSpPr>
          <p:cNvPr id="9" name="Rounded Rectangle 8"/>
          <p:cNvSpPr/>
          <p:nvPr/>
        </p:nvSpPr>
        <p:spPr bwMode="gray">
          <a:xfrm>
            <a:off x="9320612" y="4168168"/>
            <a:ext cx="2796360" cy="788711"/>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Annotataion file</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0800000">
            <a:off x="8163771" y="4320208"/>
            <a:ext cx="1117085"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Linking of Annotation File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226670" y="2014627"/>
            <a:ext cx="6876190" cy="3419048"/>
          </a:xfrm>
          <a:prstGeom prst="rect">
            <a:avLst/>
          </a:prstGeom>
        </p:spPr>
      </p:pic>
      <p:sp>
        <p:nvSpPr>
          <p:cNvPr id="5" name="Rectangle 4"/>
          <p:cNvSpPr/>
          <p:nvPr/>
        </p:nvSpPr>
        <p:spPr>
          <a:xfrm>
            <a:off x="848138" y="846987"/>
            <a:ext cx="6096000" cy="646331"/>
          </a:xfrm>
          <a:prstGeom prst="rect">
            <a:avLst/>
          </a:prstGeom>
        </p:spPr>
        <p:txBody>
          <a:bodyPr>
            <a:spAutoFit/>
          </a:bodyPr>
          <a:lstStyle/>
          <a:p>
            <a:pPr lvl="0"/>
            <a:endParaRPr lang="en-US" b="1" i="1" dirty="0"/>
          </a:p>
          <a:p>
            <a:pPr lvl="0"/>
            <a:r>
              <a:rPr lang="en-US" dirty="0" smtClean="0"/>
              <a:t>Link annotation file use this code in Manifest.json</a:t>
            </a:r>
            <a:endParaRPr lang="en-US" dirty="0"/>
          </a:p>
        </p:txBody>
      </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Employee Manager Hierarchy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734095" y="1367095"/>
            <a:ext cx="10723809" cy="4123809"/>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go Free style v/s Fiori Element</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0AB0A2D0-80F6-45CE-BF00-7A7AAD8E5BE6}"/>
              </a:ext>
            </a:extLst>
          </p:cNvPr>
          <p:cNvPicPr>
            <a:picLocks noChangeAspect="1"/>
          </p:cNvPicPr>
          <p:nvPr/>
        </p:nvPicPr>
        <p:blipFill rotWithShape="1">
          <a:blip r:embed="rId3"/>
          <a:srcRect l="2678"/>
          <a:stretch/>
        </p:blipFill>
        <p:spPr>
          <a:xfrm>
            <a:off x="1961322" y="1027537"/>
            <a:ext cx="8858293" cy="5243643"/>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Idoc Reporting Scenario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39815" y="1950228"/>
            <a:ext cx="9666667" cy="4733333"/>
          </a:xfrm>
          <a:prstGeom prst="rect">
            <a:avLst/>
          </a:prstGeom>
        </p:spPr>
      </p:pic>
      <p:sp>
        <p:nvSpPr>
          <p:cNvPr id="5" name="Rectangle 4"/>
          <p:cNvSpPr/>
          <p:nvPr/>
        </p:nvSpPr>
        <p:spPr>
          <a:xfrm>
            <a:off x="261763" y="849578"/>
            <a:ext cx="11835613" cy="1477328"/>
          </a:xfrm>
          <a:prstGeom prst="rect">
            <a:avLst/>
          </a:prstGeom>
        </p:spPr>
        <p:txBody>
          <a:bodyPr wrap="square">
            <a:spAutoFit/>
          </a:bodyPr>
          <a:lstStyle/>
          <a:p>
            <a:r>
              <a:rPr lang="en-US" b="1" dirty="0" smtClean="0">
                <a:solidFill>
                  <a:srgbClr val="202124"/>
                </a:solidFill>
                <a:latin typeface="arial" panose="020B0604020202020204" pitchFamily="34" charset="0"/>
              </a:rPr>
              <a:t>Idoc</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short for Intermediate Document, is a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document format for business transaction data transfers. Non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-systems can use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as the standard interface (computing) for data transfer.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is similar to XML in purpose, but differs in syntax.</a:t>
            </a:r>
          </a:p>
          <a:p>
            <a:r>
              <a:rPr lang="en-US" dirty="0">
                <a:solidFill>
                  <a:srgbClr val="202124"/>
                </a:solidFill>
                <a:latin typeface="arial" panose="020B0604020202020204" pitchFamily="34" charset="0"/>
              </a:rPr>
              <a:t/>
            </a:r>
            <a:br>
              <a:rPr lang="en-US" dirty="0">
                <a:solidFill>
                  <a:srgbClr val="202124"/>
                </a:solidFill>
                <a:latin typeface="arial" panose="020B0604020202020204" pitchFamily="34" charset="0"/>
              </a:rPr>
            </a:br>
            <a:endParaRPr lang="en-US" dirty="0"/>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Vector | Planning schedul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r="9086"/>
          <a:stretch/>
        </p:blipFill>
        <p:spPr bwMode="auto">
          <a:xfrm>
            <a:off x="6731317" y="1969426"/>
            <a:ext cx="5420918"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b="1" dirty="0" smtClean="0">
                <a:solidFill>
                  <a:prstClr val="black"/>
                </a:solidFill>
                <a:latin typeface="Cooper Black" panose="0208090404030B020404" pitchFamily="18" charset="0"/>
              </a:rPr>
              <a:t>16</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176094" y="1017158"/>
            <a:ext cx="11696243" cy="3970318"/>
          </a:xfrm>
          <a:prstGeom prst="rect">
            <a:avLst/>
          </a:prstGeom>
          <a:noFill/>
        </p:spPr>
        <p:txBody>
          <a:bodyPr wrap="square" rtlCol="0">
            <a:spAutoFit/>
          </a:bodyPr>
          <a:lstStyle/>
          <a:p>
            <a:pPr marL="285750" lvl="0" indent="-285750">
              <a:buFont typeface="Arial" panose="020B0604020202020204" pitchFamily="34" charset="0"/>
              <a:buChar char="•"/>
            </a:pPr>
            <a:r>
              <a:rPr lang="en-US" i="1" dirty="0" smtClean="0"/>
              <a:t>H</a:t>
            </a:r>
            <a:r>
              <a:rPr lang="en-US" i="1" dirty="0" smtClean="0"/>
              <a:t>ierarchy CDS Programming with Tree Table  </a:t>
            </a:r>
          </a:p>
          <a:p>
            <a:pPr marL="895243" lvl="1" indent="-285750">
              <a:buFont typeface="Wingdings" panose="05000000000000000000" pitchFamily="2" charset="2"/>
              <a:buChar char="Ø"/>
            </a:pPr>
            <a:r>
              <a:rPr lang="en-US" i="1" dirty="0" smtClean="0"/>
              <a:t>New Hierarchy</a:t>
            </a:r>
          </a:p>
          <a:p>
            <a:pPr marL="895243" lvl="1" indent="-285750">
              <a:buFont typeface="Wingdings" panose="05000000000000000000" pitchFamily="2" charset="2"/>
              <a:buChar char="Ø"/>
            </a:pPr>
            <a:r>
              <a:rPr lang="en-US" i="1" dirty="0" smtClean="0"/>
              <a:t>Classical Hierarchy</a:t>
            </a:r>
          </a:p>
          <a:p>
            <a:pPr marL="285750" lvl="0" indent="-285750">
              <a:buFont typeface="Arial" panose="020B0604020202020204" pitchFamily="34" charset="0"/>
              <a:buChar char="•"/>
            </a:pPr>
            <a:r>
              <a:rPr lang="en-US" i="1" dirty="0" smtClean="0"/>
              <a:t>Implementation of  End to End  Hierarchy Scenario of  Employee </a:t>
            </a:r>
            <a:r>
              <a:rPr lang="en-US" i="1" smtClean="0"/>
              <a:t>Manager Hierarchy</a:t>
            </a:r>
            <a:endParaRPr lang="en-US" i="1" dirty="0" smtClean="0"/>
          </a:p>
          <a:p>
            <a:pPr marL="285750" lvl="0" indent="-285750">
              <a:buFont typeface="Arial" panose="020B0604020202020204" pitchFamily="34" charset="0"/>
              <a:buChar char="•"/>
            </a:pPr>
            <a:r>
              <a:rPr lang="en-US" i="1" dirty="0" smtClean="0"/>
              <a:t>Describing Functional Information of Hierarchy</a:t>
            </a:r>
          </a:p>
          <a:p>
            <a:pPr marL="285750" lvl="0" indent="-285750">
              <a:buFont typeface="Arial" panose="020B0604020202020204" pitchFamily="34" charset="0"/>
              <a:buChar char="•"/>
            </a:pPr>
            <a:r>
              <a:rPr lang="en-US" i="1" dirty="0" smtClean="0"/>
              <a:t>Create Fiori App  with annotation File on Top of CDS</a:t>
            </a:r>
          </a:p>
          <a:p>
            <a:pPr lvl="0"/>
            <a:endParaRPr lang="en-US" i="1" dirty="0"/>
          </a:p>
          <a:p>
            <a:pPr lvl="0"/>
            <a:endParaRPr lang="en-US" i="1" dirty="0" smtClean="0"/>
          </a:p>
          <a:p>
            <a:pPr marL="285750" lvl="0" indent="-285750">
              <a:buFont typeface="Arial" panose="020B0604020202020204" pitchFamily="34" charset="0"/>
              <a:buChar char="•"/>
            </a:pPr>
            <a:endParaRPr lang="en-US" i="1" dirty="0"/>
          </a:p>
          <a:p>
            <a:pPr lvl="0"/>
            <a:r>
              <a:rPr lang="en-US" i="1" dirty="0"/>
              <a:t>--Break--</a:t>
            </a:r>
          </a:p>
          <a:p>
            <a:pPr lvl="0"/>
            <a:endParaRPr lang="en-US" i="1" dirty="0"/>
          </a:p>
          <a:p>
            <a:pPr marL="285750" lvl="0" indent="-285750">
              <a:buFont typeface="Arial" panose="020B0604020202020204" pitchFamily="34" charset="0"/>
              <a:buChar char="•"/>
            </a:pPr>
            <a:r>
              <a:rPr lang="en-US" i="1" dirty="0"/>
              <a:t>Describing Details about Idoc</a:t>
            </a:r>
          </a:p>
          <a:p>
            <a:pPr marL="285750" lvl="0" indent="-285750">
              <a:buFont typeface="Arial" panose="020B0604020202020204" pitchFamily="34" charset="0"/>
              <a:buChar char="•"/>
            </a:pPr>
            <a:r>
              <a:rPr lang="en-US" i="1" dirty="0"/>
              <a:t>Creating End to End S/4 HANA Scenario for OVP ( Analytics )</a:t>
            </a:r>
          </a:p>
          <a:p>
            <a:pPr marL="285750" lvl="0" indent="-285750">
              <a:buFont typeface="Arial" panose="020B0604020202020204" pitchFamily="34" charset="0"/>
              <a:buChar char="•"/>
            </a:pPr>
            <a:r>
              <a:rPr lang="en-US" i="1" dirty="0"/>
              <a:t>Create your  OVP ( Overview page )  UX  Elements show Analytical dashboard</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Concept of Idoc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https://dangvinhcuong.files.wordpress.com/2019/06/2019-06-04_093629.png?w=6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78" y="2024888"/>
            <a:ext cx="9557144" cy="37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Dashboard ( OVP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94603" y="1073416"/>
            <a:ext cx="9720000" cy="5360000"/>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Exercise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7" name="Rectangle 6"/>
          <p:cNvSpPr/>
          <p:nvPr/>
        </p:nvSpPr>
        <p:spPr>
          <a:xfrm>
            <a:off x="448223" y="991466"/>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21345027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a:t>
            </a:r>
            <a:r>
              <a:rPr lang="en-IN" sz="4800" b="1" spc="100" noProof="0" dirty="0" smtClean="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68126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8526903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139916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Hierarchy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14544"/>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r>
              <a:rPr lang="en-US" dirty="0" smtClean="0">
                <a:solidFill>
                  <a:srgbClr val="202124"/>
                </a:solidFill>
                <a:latin typeface="arial" panose="020B0604020202020204" pitchFamily="34" charset="0"/>
              </a:rPr>
              <a:t>.</a:t>
            </a:r>
          </a:p>
          <a:p>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r>
              <a:rPr lang="en-US" dirty="0" smtClean="0">
                <a:solidFill>
                  <a:srgbClr val="202124"/>
                </a:solidFill>
                <a:latin typeface="arial" panose="020B0604020202020204" pitchFamily="34" charset="0"/>
              </a:rPr>
              <a:t>.</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2105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Hierarchy</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196423" y="923734"/>
            <a:ext cx="11900954" cy="369332"/>
          </a:xfrm>
          <a:prstGeom prst="rect">
            <a:avLst/>
          </a:prstGeom>
          <a:noFill/>
        </p:spPr>
        <p:txBody>
          <a:bodyPr wrap="square" rtlCol="0">
            <a:spAutoFit/>
          </a:bodyPr>
          <a:lstStyle/>
          <a:p>
            <a:pPr lvl="1"/>
            <a:r>
              <a:rPr lang="en-US" dirty="0" smtClean="0"/>
              <a:t>There are Two types of Hierarchy </a:t>
            </a:r>
            <a:endParaRPr lang="en-US" dirty="0"/>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chemeClr val="accent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chemeClr val="bg1"/>
                  </a:solidFill>
                  <a:latin typeface="Arial Narrow" charset="0"/>
                  <a:ea typeface="Arial Narrow" charset="0"/>
                  <a:cs typeface="Arial Narrow" charset="0"/>
                </a:rPr>
                <a:t> CDS Hierarchy</a:t>
              </a:r>
              <a:endParaRPr lang="en-GB" sz="2400" kern="0" dirty="0">
                <a:solidFill>
                  <a:schemeClr val="bg1"/>
                </a:solidFill>
                <a:latin typeface="Arial Narrow" charset="0"/>
                <a:ea typeface="Arial Narrow" charset="0"/>
                <a:cs typeface="Arial Narrow" charset="0"/>
              </a:endParaRP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New Hierarchy</a:t>
            </a:r>
            <a:endParaRPr lang="en-GB" kern="0" dirty="0">
              <a:solidFill>
                <a:schemeClr val="bg1"/>
              </a:solidFill>
              <a:ea typeface="Arial Unicode MS" pitchFamily="34" charset="-128"/>
              <a:cs typeface="Arial Unicode MS" pitchFamily="34" charset="-128"/>
            </a:endParaRP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Classical Hierarchy</a:t>
            </a:r>
            <a:endParaRPr lang="en-GB" kern="0" dirty="0">
              <a:solidFill>
                <a:schemeClr val="bg1"/>
              </a:solidFill>
              <a:ea typeface="Arial Unicode MS" pitchFamily="34" charset="-128"/>
              <a:cs typeface="Arial Unicode MS" pitchFamily="34" charset="-128"/>
            </a:endParaRP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Using Annotations</a:t>
              </a:r>
              <a:endParaRPr lang="en-GB" sz="2400" kern="0" dirty="0">
                <a:solidFill>
                  <a:srgbClr val="646772"/>
                </a:solidFill>
                <a:latin typeface="Arial Narrow" charset="0"/>
                <a:ea typeface="Arial Narrow" charset="0"/>
                <a:cs typeface="Arial Narrow" charset="0"/>
              </a:endParaRP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by syntax</a:t>
              </a:r>
              <a:endParaRPr lang="en-GB" sz="2400" kern="0" dirty="0">
                <a:solidFill>
                  <a:srgbClr val="646772"/>
                </a:solidFill>
                <a:latin typeface="Arial Narrow" charset="0"/>
                <a:ea typeface="Arial Narrow" charset="0"/>
                <a:cs typeface="Arial Narrow" charset="0"/>
              </a:endParaRPr>
            </a:p>
          </p:txBody>
        </p:sp>
      </p:grpSp>
    </p:spTree>
    <p:extLst>
      <p:ext uri="{BB962C8B-B14F-4D97-AF65-F5344CB8AC3E}">
        <p14:creationId xmlns:p14="http://schemas.microsoft.com/office/powerpoint/2010/main" val="2313929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Hierarchy Scenario</a:t>
            </a:r>
            <a:endParaRPr lang="en-US" sz="3600" b="1" dirty="0">
              <a:latin typeface="Cooper Black" panose="0208090404030B020404" pitchFamily="18" charset="0"/>
            </a:endParaRPr>
          </a:p>
        </p:txBody>
      </p:sp>
      <p:pic>
        <p:nvPicPr>
          <p:cNvPr id="4098" name="Picture 2" descr="Making Brainstorming Work; CEO of Medium on How To End Meetings - Amazemeet  - Powering Better Mee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59" y="1596546"/>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52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Elaborating Scenario</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1217311" y="1169558"/>
            <a:ext cx="9685714" cy="4009524"/>
          </a:xfrm>
          <a:prstGeom prst="rect">
            <a:avLst/>
          </a:prstGeom>
        </p:spPr>
      </p:pic>
      <p:pic>
        <p:nvPicPr>
          <p:cNvPr id="7" name="Picture 6"/>
          <p:cNvPicPr>
            <a:picLocks noChangeAspect="1"/>
          </p:cNvPicPr>
          <p:nvPr/>
        </p:nvPicPr>
        <p:blipFill>
          <a:blip r:embed="rId4"/>
          <a:stretch>
            <a:fillRect/>
          </a:stretch>
        </p:blipFill>
        <p:spPr>
          <a:xfrm>
            <a:off x="1255210" y="4945837"/>
            <a:ext cx="9628571" cy="1419048"/>
          </a:xfrm>
          <a:prstGeom prst="rect">
            <a:avLst/>
          </a:prstGeom>
        </p:spPr>
      </p:pic>
    </p:spTree>
    <p:extLst>
      <p:ext uri="{BB962C8B-B14F-4D97-AF65-F5344CB8AC3E}">
        <p14:creationId xmlns:p14="http://schemas.microsoft.com/office/powerpoint/2010/main" val="1640338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Resource CDS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592591" y="1993786"/>
            <a:ext cx="6209524" cy="2552381"/>
          </a:xfrm>
          <a:prstGeom prst="rect">
            <a:avLst/>
          </a:prstGeom>
        </p:spPr>
      </p:pic>
    </p:spTree>
    <p:extLst>
      <p:ext uri="{BB962C8B-B14F-4D97-AF65-F5344CB8AC3E}">
        <p14:creationId xmlns:p14="http://schemas.microsoft.com/office/powerpoint/2010/main" val="233434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Basic CDS View</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81490" y="1433619"/>
            <a:ext cx="7171428" cy="4971429"/>
          </a:xfrm>
          <a:prstGeom prst="rect">
            <a:avLst/>
          </a:prstGeom>
        </p:spPr>
      </p:pic>
    </p:spTree>
    <p:extLst>
      <p:ext uri="{BB962C8B-B14F-4D97-AF65-F5344CB8AC3E}">
        <p14:creationId xmlns:p14="http://schemas.microsoft.com/office/powerpoint/2010/main" val="1914008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Composite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76099" y="1481641"/>
            <a:ext cx="7076190" cy="4742857"/>
          </a:xfrm>
          <a:prstGeom prst="rect">
            <a:avLst/>
          </a:prstGeom>
        </p:spPr>
      </p:pic>
    </p:spTree>
    <p:extLst>
      <p:ext uri="{BB962C8B-B14F-4D97-AF65-F5344CB8AC3E}">
        <p14:creationId xmlns:p14="http://schemas.microsoft.com/office/powerpoint/2010/main" val="23974777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5984</TotalTime>
  <Words>643</Words>
  <Application>Microsoft Office PowerPoint</Application>
  <PresentationFormat>Widescreen</PresentationFormat>
  <Paragraphs>108</Paragraphs>
  <Slides>27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 Unicode MS</vt:lpstr>
      <vt:lpstr>Arial</vt:lpstr>
      <vt:lpstr>Arial</vt:lpstr>
      <vt:lpstr>Arial Narrow</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541</cp:revision>
  <dcterms:created xsi:type="dcterms:W3CDTF">2016-07-10T03:33:26Z</dcterms:created>
  <dcterms:modified xsi:type="dcterms:W3CDTF">2021-05-18T07:36:34Z</dcterms:modified>
</cp:coreProperties>
</file>